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4" r:id="rId3"/>
    <p:sldId id="257" r:id="rId4"/>
    <p:sldId id="269" r:id="rId5"/>
    <p:sldId id="268" r:id="rId6"/>
    <p:sldId id="287" r:id="rId7"/>
    <p:sldId id="288" r:id="rId8"/>
    <p:sldId id="293" r:id="rId9"/>
    <p:sldId id="285" r:id="rId10"/>
    <p:sldId id="286" r:id="rId11"/>
    <p:sldId id="292" r:id="rId12"/>
    <p:sldId id="270" r:id="rId13"/>
    <p:sldId id="289" r:id="rId14"/>
    <p:sldId id="290" r:id="rId15"/>
    <p:sldId id="291" r:id="rId16"/>
    <p:sldId id="26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25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4/23/2021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4/23/2021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4/23/2021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4/23/2021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4/23/2021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7973"/>
            <a:ext cx="9144000" cy="2387600"/>
          </a:xfrm>
        </p:spPr>
        <p:txBody>
          <a:bodyPr/>
          <a:lstStyle/>
          <a:p>
            <a:r>
              <a:rPr lang="en-US" dirty="0" smtClean="0"/>
              <a:t>MATLAB</a:t>
            </a:r>
            <a:endParaRPr lang="en-US" dirty="0"/>
          </a:p>
        </p:txBody>
      </p:sp>
      <p:sp>
        <p:nvSpPr>
          <p:cNvPr id="3" name="Subtitle 2"/>
          <p:cNvSpPr>
            <a:spLocks noGrp="1"/>
          </p:cNvSpPr>
          <p:nvPr>
            <p:ph type="subTitle" idx="1"/>
          </p:nvPr>
        </p:nvSpPr>
        <p:spPr>
          <a:xfrm>
            <a:off x="1524000" y="2787648"/>
            <a:ext cx="9144000" cy="1655762"/>
          </a:xfrm>
        </p:spPr>
        <p:txBody>
          <a:bodyPr>
            <a:noAutofit/>
          </a:bodyPr>
          <a:lstStyle/>
          <a:p>
            <a:r>
              <a:rPr lang="en-US" sz="3200" dirty="0" smtClean="0"/>
              <a:t>Lab Two exercises</a:t>
            </a:r>
          </a:p>
          <a:p>
            <a:r>
              <a:rPr lang="en-US" sz="3200" dirty="0" smtClean="0"/>
              <a:t>Animation</a:t>
            </a:r>
          </a:p>
          <a:p>
            <a:endParaRPr lang="en-US" sz="3200" dirty="0"/>
          </a:p>
          <a:p>
            <a:r>
              <a:rPr lang="en-US" sz="3200" dirty="0" smtClean="0"/>
              <a:t>Instructor: </a:t>
            </a:r>
            <a:r>
              <a:rPr lang="zh-TW" altLang="en-US" sz="3200" dirty="0" smtClean="0"/>
              <a:t>黃世強 </a:t>
            </a:r>
            <a:r>
              <a:rPr lang="en-US" altLang="zh-TW" sz="3200" dirty="0" smtClean="0"/>
              <a:t>(</a:t>
            </a:r>
            <a:r>
              <a:rPr lang="en-US" sz="3200" dirty="0" smtClean="0"/>
              <a:t>Sai-Keung Wong)</a:t>
            </a:r>
            <a:endParaRPr lang="en-US" sz="3200" dirty="0"/>
          </a:p>
        </p:txBody>
      </p:sp>
    </p:spTree>
    <p:extLst>
      <p:ext uri="{BB962C8B-B14F-4D97-AF65-F5344CB8AC3E}">
        <p14:creationId xmlns:p14="http://schemas.microsoft.com/office/powerpoint/2010/main" val="1112539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a:t>Lab Problem </a:t>
            </a:r>
            <a:r>
              <a:rPr lang="en-US" altLang="zh-TW" dirty="0" smtClean="0"/>
              <a:t>2.1. Basic idea. But we need subplot</a:t>
            </a:r>
            <a:endParaRPr lang="zh-TW" altLang="en-US" dirty="0"/>
          </a:p>
        </p:txBody>
      </p:sp>
      <p:sp>
        <p:nvSpPr>
          <p:cNvPr id="3" name="內容版面配置區 2"/>
          <p:cNvSpPr>
            <a:spLocks noGrp="1"/>
          </p:cNvSpPr>
          <p:nvPr>
            <p:ph idx="1"/>
          </p:nvPr>
        </p:nvSpPr>
        <p:spPr>
          <a:xfrm>
            <a:off x="838200" y="1363693"/>
            <a:ext cx="10515600" cy="5266481"/>
          </a:xfrm>
        </p:spPr>
        <p:txBody>
          <a:bodyPr>
            <a:normAutofit lnSpcReduction="10000"/>
          </a:bodyPr>
          <a:lstStyle/>
          <a:p>
            <a:pPr marL="0" indent="0">
              <a:buNone/>
            </a:pPr>
            <a:r>
              <a:rPr lang="en-US" altLang="zh-TW" sz="2400" dirty="0"/>
              <a:t>&gt;Animate the point p. t in [0, 100</a:t>
            </a:r>
            <a:r>
              <a:rPr lang="en-US" altLang="zh-TW" sz="2400" dirty="0" smtClean="0"/>
              <a:t>].</a:t>
            </a:r>
          </a:p>
          <a:p>
            <a:pPr marL="0" indent="0">
              <a:buNone/>
            </a:pPr>
            <a:r>
              <a:rPr lang="en-US" altLang="zh-TW" sz="2400" dirty="0" smtClean="0"/>
              <a:t>To produce an animation, do the followings.</a:t>
            </a:r>
          </a:p>
          <a:p>
            <a:pPr marL="0" indent="0">
              <a:buNone/>
            </a:pPr>
            <a:endParaRPr lang="en-US" altLang="zh-TW" sz="2400" dirty="0" smtClean="0"/>
          </a:p>
          <a:p>
            <a:pPr marL="0" indent="0">
              <a:buNone/>
            </a:pPr>
            <a:r>
              <a:rPr lang="en-US" altLang="zh-TW" sz="2400" dirty="0"/>
              <a:t>i</a:t>
            </a:r>
            <a:r>
              <a:rPr lang="en-US" altLang="zh-TW" sz="2400" dirty="0" smtClean="0"/>
              <a:t>nitialize the variables</a:t>
            </a:r>
            <a:endParaRPr lang="en-US" altLang="zh-TW" sz="2400" dirty="0"/>
          </a:p>
          <a:p>
            <a:pPr marL="0" indent="0">
              <a:buNone/>
            </a:pPr>
            <a:r>
              <a:rPr lang="en-US" altLang="zh-TW" sz="2400" dirty="0"/>
              <a:t>w</a:t>
            </a:r>
            <a:r>
              <a:rPr lang="en-US" altLang="zh-TW" sz="2400" dirty="0" smtClean="0"/>
              <a:t>hile t &lt;= </a:t>
            </a:r>
            <a:r>
              <a:rPr lang="en-US" altLang="zh-TW" sz="2400" dirty="0" err="1" smtClean="0"/>
              <a:t>tmax</a:t>
            </a:r>
            <a:endParaRPr lang="en-US" altLang="zh-TW" sz="2400" dirty="0" smtClean="0"/>
          </a:p>
          <a:p>
            <a:pPr marL="0" indent="0">
              <a:buNone/>
            </a:pPr>
            <a:r>
              <a:rPr lang="en-US" altLang="zh-TW" sz="2400" dirty="0"/>
              <a:t>	</a:t>
            </a:r>
            <a:r>
              <a:rPr lang="en-US" altLang="zh-TW" sz="2400" dirty="0" smtClean="0"/>
              <a:t>perform the update rules to compute p</a:t>
            </a:r>
          </a:p>
          <a:p>
            <a:pPr marL="0" indent="0">
              <a:buNone/>
            </a:pPr>
            <a:r>
              <a:rPr lang="en-US" altLang="zh-TW" sz="2400" dirty="0"/>
              <a:t>	</a:t>
            </a:r>
            <a:r>
              <a:rPr lang="en-US" altLang="zh-TW" sz="2400" dirty="0" err="1" smtClean="0"/>
              <a:t>clf</a:t>
            </a:r>
            <a:r>
              <a:rPr lang="en-US" altLang="zh-TW" sz="2400" dirty="0" smtClean="0"/>
              <a:t>; plot(p(1), p(2), ‘o’);	// if need more plots, use hold on </a:t>
            </a:r>
          </a:p>
          <a:p>
            <a:pPr marL="0" indent="0">
              <a:buNone/>
            </a:pPr>
            <a:r>
              <a:rPr lang="en-US" altLang="zh-TW" sz="2400" dirty="0"/>
              <a:t>	</a:t>
            </a:r>
            <a:r>
              <a:rPr lang="en-US" altLang="zh-TW" sz="2400" dirty="0" smtClean="0"/>
              <a:t>axis([ …]);			// the ranges for the x- and y-axes.</a:t>
            </a:r>
          </a:p>
          <a:p>
            <a:pPr marL="0" indent="0">
              <a:buNone/>
            </a:pPr>
            <a:r>
              <a:rPr lang="en-US" altLang="zh-TW" sz="2400" dirty="0"/>
              <a:t>	</a:t>
            </a:r>
            <a:r>
              <a:rPr lang="en-US" altLang="zh-TW" sz="2400" dirty="0" smtClean="0"/>
              <a:t>pause(</a:t>
            </a:r>
            <a:r>
              <a:rPr lang="en-US" altLang="zh-TW" sz="2400" dirty="0" err="1" smtClean="0"/>
              <a:t>dt</a:t>
            </a:r>
            <a:r>
              <a:rPr lang="en-US" altLang="zh-TW" sz="2400" dirty="0" smtClean="0"/>
              <a:t>);			// let the user see the result for </a:t>
            </a:r>
            <a:r>
              <a:rPr lang="en-US" altLang="zh-TW" sz="2400" dirty="0" err="1" smtClean="0"/>
              <a:t>dt</a:t>
            </a:r>
            <a:r>
              <a:rPr lang="en-US" altLang="zh-TW" sz="2400" dirty="0" smtClean="0"/>
              <a:t> second</a:t>
            </a:r>
          </a:p>
          <a:p>
            <a:pPr marL="0" indent="0">
              <a:buNone/>
            </a:pPr>
            <a:r>
              <a:rPr lang="en-US" altLang="zh-TW" sz="2400" dirty="0" smtClean="0"/>
              <a:t>end</a:t>
            </a:r>
          </a:p>
          <a:p>
            <a:pPr marL="0" indent="0">
              <a:buNone/>
            </a:pPr>
            <a:r>
              <a:rPr lang="en-US" altLang="zh-TW" sz="2400" dirty="0"/>
              <a:t>	</a:t>
            </a:r>
            <a:endParaRPr lang="en-US" altLang="zh-TW" sz="2400" dirty="0" smtClean="0"/>
          </a:p>
          <a:p>
            <a:pPr marL="0" indent="0">
              <a:buNone/>
            </a:pPr>
            <a:r>
              <a:rPr lang="en-US" altLang="zh-TW" sz="2400" dirty="0"/>
              <a:t>	</a:t>
            </a:r>
            <a:endParaRPr lang="en-US" altLang="zh-TW" sz="2400" dirty="0" smtClean="0"/>
          </a:p>
          <a:p>
            <a:pPr marL="0" indent="0">
              <a:buNone/>
            </a:pPr>
            <a:endParaRPr lang="en-US" altLang="zh-TW" sz="2400" dirty="0" smtClean="0"/>
          </a:p>
          <a:p>
            <a:pPr marL="0" indent="0">
              <a:buNone/>
            </a:pPr>
            <a:endParaRPr lang="zh-TW" altLang="en-US" sz="2400" dirty="0"/>
          </a:p>
        </p:txBody>
      </p:sp>
    </p:spTree>
    <p:extLst>
      <p:ext uri="{BB962C8B-B14F-4D97-AF65-F5344CB8AC3E}">
        <p14:creationId xmlns:p14="http://schemas.microsoft.com/office/powerpoint/2010/main" val="4153543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049" y="86350"/>
            <a:ext cx="10515600" cy="1325563"/>
          </a:xfrm>
        </p:spPr>
        <p:txBody>
          <a:bodyPr/>
          <a:lstStyle/>
          <a:p>
            <a:r>
              <a:rPr lang="en-US" dirty="0" smtClean="0"/>
              <a:t>Problem 2.1</a:t>
            </a:r>
            <a:endParaRPr lang="en-US" dirty="0"/>
          </a:p>
        </p:txBody>
      </p:sp>
      <p:pic>
        <p:nvPicPr>
          <p:cNvPr id="5" name="Lab02_Problem_0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81870" y="1145165"/>
            <a:ext cx="6096000" cy="5181600"/>
          </a:xfrm>
          <a:prstGeom prst="rect">
            <a:avLst/>
          </a:prstGeom>
        </p:spPr>
      </p:pic>
      <p:sp>
        <p:nvSpPr>
          <p:cNvPr id="6" name="TextBox 5"/>
          <p:cNvSpPr txBox="1"/>
          <p:nvPr/>
        </p:nvSpPr>
        <p:spPr>
          <a:xfrm>
            <a:off x="1862254" y="3675170"/>
            <a:ext cx="1043876" cy="461665"/>
          </a:xfrm>
          <a:prstGeom prst="rect">
            <a:avLst/>
          </a:prstGeom>
          <a:noFill/>
        </p:spPr>
        <p:txBody>
          <a:bodyPr wrap="none" rtlCol="0">
            <a:spAutoFit/>
          </a:bodyPr>
          <a:lstStyle/>
          <a:p>
            <a:r>
              <a:rPr lang="en-US" sz="2400" dirty="0" smtClean="0"/>
              <a:t>d=0.01</a:t>
            </a:r>
            <a:endParaRPr lang="en-US" sz="2400" dirty="0"/>
          </a:p>
        </p:txBody>
      </p:sp>
      <p:sp>
        <p:nvSpPr>
          <p:cNvPr id="7" name="TextBox 6"/>
          <p:cNvSpPr txBox="1"/>
          <p:nvPr/>
        </p:nvSpPr>
        <p:spPr>
          <a:xfrm>
            <a:off x="9032997" y="3684673"/>
            <a:ext cx="1043876" cy="461665"/>
          </a:xfrm>
          <a:prstGeom prst="rect">
            <a:avLst/>
          </a:prstGeom>
          <a:noFill/>
        </p:spPr>
        <p:txBody>
          <a:bodyPr wrap="none" rtlCol="0">
            <a:spAutoFit/>
          </a:bodyPr>
          <a:lstStyle/>
          <a:p>
            <a:r>
              <a:rPr lang="en-US" sz="2400" dirty="0" smtClean="0"/>
              <a:t>d=0.05</a:t>
            </a:r>
            <a:endParaRPr lang="en-US" sz="2400" dirty="0"/>
          </a:p>
        </p:txBody>
      </p:sp>
    </p:spTree>
    <p:extLst>
      <p:ext uri="{BB962C8B-B14F-4D97-AF65-F5344CB8AC3E}">
        <p14:creationId xmlns:p14="http://schemas.microsoft.com/office/powerpoint/2010/main" val="14247432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altLang="zh-TW" dirty="0" smtClean="0"/>
              <a:t>(50</a:t>
            </a:r>
            <a:r>
              <a:rPr lang="en-US" altLang="zh-TW" dirty="0"/>
              <a:t>%) </a:t>
            </a:r>
            <a:r>
              <a:rPr lang="en-US" dirty="0" smtClean="0"/>
              <a:t>Lab Problem 2.2</a:t>
            </a:r>
            <a:endParaRPr lang="en-US" dirty="0"/>
          </a:p>
        </p:txBody>
      </p:sp>
      <p:sp>
        <p:nvSpPr>
          <p:cNvPr id="3" name="Content Placeholder 2"/>
          <p:cNvSpPr>
            <a:spLocks noGrp="1"/>
          </p:cNvSpPr>
          <p:nvPr>
            <p:ph idx="1"/>
          </p:nvPr>
        </p:nvSpPr>
        <p:spPr>
          <a:xfrm>
            <a:off x="838200" y="1014760"/>
            <a:ext cx="10515600" cy="5687123"/>
          </a:xfrm>
        </p:spPr>
        <p:txBody>
          <a:bodyPr>
            <a:normAutofit fontScale="92500" lnSpcReduction="20000"/>
          </a:bodyPr>
          <a:lstStyle/>
          <a:p>
            <a:pPr marL="0" indent="0">
              <a:buNone/>
            </a:pPr>
            <a:r>
              <a:rPr lang="en-US" dirty="0" smtClean="0"/>
              <a:t>Write a program to ask for inputs. Then it plots a function y = f(x). Also animate a point moving along the curve.</a:t>
            </a:r>
          </a:p>
          <a:p>
            <a:pPr marL="0" indent="0">
              <a:buNone/>
            </a:pPr>
            <a:r>
              <a:rPr lang="en-US" dirty="0" smtClean="0"/>
              <a:t>The function y = |x| + a sin(x). The process is stated as follows.</a:t>
            </a:r>
          </a:p>
          <a:p>
            <a:pPr marL="0" indent="0">
              <a:buNone/>
            </a:pPr>
            <a:endParaRPr lang="en-US" dirty="0"/>
          </a:p>
          <a:p>
            <a:pPr marL="514350" indent="-514350">
              <a:buAutoNum type="arabicPeriod"/>
            </a:pPr>
            <a:r>
              <a:rPr lang="en-US" dirty="0" smtClean="0"/>
              <a:t>Clear the screen. Show your student ID and name.</a:t>
            </a:r>
          </a:p>
          <a:p>
            <a:pPr marL="514350" indent="-514350">
              <a:buAutoNum type="arabicPeriod"/>
            </a:pPr>
            <a:r>
              <a:rPr lang="en-US" dirty="0" smtClean="0"/>
              <a:t>Ask to input a. Assume that a is inside[-10, 10].</a:t>
            </a:r>
          </a:p>
          <a:p>
            <a:pPr marL="514350" indent="-514350">
              <a:buAutoNum type="arabicPeriod"/>
            </a:pPr>
            <a:r>
              <a:rPr lang="en-US" dirty="0" smtClean="0"/>
              <a:t>If a is zero, show a message “Thanks for playing.” and then quit the program. Otherwise go to step 4.</a:t>
            </a:r>
          </a:p>
          <a:p>
            <a:pPr marL="514350" indent="-514350">
              <a:buFont typeface="Arial" panose="020B0604020202020204" pitchFamily="34" charset="0"/>
              <a:buAutoNum type="arabicPeriod"/>
            </a:pPr>
            <a:r>
              <a:rPr lang="en-US" dirty="0" smtClean="0"/>
              <a:t>Ask to input the step size, dx, of x. if dx is zero, set it to a default value 0.05. if dx &lt;0 or dx &gt; 1, show ‘dx </a:t>
            </a:r>
            <a:r>
              <a:rPr lang="en-US" dirty="0"/>
              <a:t>must be </a:t>
            </a:r>
            <a:r>
              <a:rPr lang="en-US" dirty="0" smtClean="0"/>
              <a:t>inside (0, 1]’. dx must be inside (0, 1].</a:t>
            </a:r>
          </a:p>
          <a:p>
            <a:pPr marL="514350" indent="-514350">
              <a:buFont typeface="Arial" panose="020B0604020202020204" pitchFamily="34" charset="0"/>
              <a:buAutoNum type="arabicPeriod"/>
            </a:pPr>
            <a:r>
              <a:rPr lang="en-US" dirty="0" smtClean="0"/>
              <a:t>Plot y versus x. x is inside [-10, 10]. The step size of x is dx. </a:t>
            </a:r>
            <a:r>
              <a:rPr lang="en-US" altLang="zh-TW" dirty="0"/>
              <a:t>The line width of </a:t>
            </a:r>
            <a:r>
              <a:rPr lang="en-US" altLang="zh-TW" dirty="0" smtClean="0"/>
              <a:t>the curve </a:t>
            </a:r>
            <a:r>
              <a:rPr lang="en-US" altLang="zh-TW" dirty="0"/>
              <a:t>is set to 3</a:t>
            </a:r>
            <a:r>
              <a:rPr lang="en-US" altLang="zh-TW" dirty="0" smtClean="0"/>
              <a:t>. </a:t>
            </a:r>
            <a:endParaRPr lang="en-US" altLang="zh-TW" dirty="0"/>
          </a:p>
          <a:p>
            <a:pPr marL="514350" indent="-514350">
              <a:buAutoNum type="arabicPeriod"/>
            </a:pPr>
            <a:r>
              <a:rPr lang="en-US" dirty="0" smtClean="0"/>
              <a:t>Then animate a point moving along the curve, starting from x = -10 to x = 10 with step size 0.025. Set the pause duration properly. Turn on the grid.</a:t>
            </a:r>
          </a:p>
          <a:p>
            <a:pPr marL="514350" indent="-514350">
              <a:buAutoNum type="arabicPeriod"/>
            </a:pPr>
            <a:endParaRPr lang="en-US" dirty="0" smtClean="0"/>
          </a:p>
          <a:p>
            <a:pPr marL="0" indent="0">
              <a:buNone/>
            </a:pPr>
            <a:endParaRPr lang="en-US" dirty="0"/>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24349304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Problem 2.2</a:t>
            </a:r>
          </a:p>
        </p:txBody>
      </p:sp>
      <p:sp>
        <p:nvSpPr>
          <p:cNvPr id="3" name="Content Placeholder 2"/>
          <p:cNvSpPr>
            <a:spLocks noGrp="1"/>
          </p:cNvSpPr>
          <p:nvPr>
            <p:ph idx="1"/>
          </p:nvPr>
        </p:nvSpPr>
        <p:spPr/>
        <p:txBody>
          <a:bodyPr/>
          <a:lstStyle/>
          <a:p>
            <a:pPr marL="0" indent="0">
              <a:buNone/>
            </a:pPr>
            <a:r>
              <a:rPr lang="en-US" dirty="0" smtClean="0"/>
              <a:t>Use</a:t>
            </a:r>
          </a:p>
          <a:p>
            <a:pPr marL="0" indent="0">
              <a:buNone/>
            </a:pPr>
            <a:r>
              <a:rPr lang="es-ES" dirty="0" err="1"/>
              <a:t>plot</a:t>
            </a:r>
            <a:r>
              <a:rPr lang="es-ES" dirty="0"/>
              <a:t>(x0, y0, 'o', 'color', 'r');</a:t>
            </a:r>
          </a:p>
          <a:p>
            <a:pPr marL="0" indent="0">
              <a:buNone/>
            </a:pPr>
            <a:endParaRPr lang="en-US" dirty="0" smtClean="0"/>
          </a:p>
          <a:p>
            <a:pPr marL="0" indent="0">
              <a:buNone/>
            </a:pPr>
            <a:r>
              <a:rPr lang="en-US" dirty="0" smtClean="0"/>
              <a:t>To plot the moving point.</a:t>
            </a:r>
          </a:p>
          <a:p>
            <a:pPr marL="0" indent="0">
              <a:buNone/>
            </a:pPr>
            <a:endParaRPr lang="en-US" dirty="0"/>
          </a:p>
          <a:p>
            <a:pPr marL="0" indent="0">
              <a:buNone/>
            </a:pPr>
            <a:r>
              <a:rPr lang="en-US" b="1" dirty="0" smtClean="0"/>
              <a:t>Do you know the difference between </a:t>
            </a:r>
            <a:r>
              <a:rPr lang="en-US" b="1" dirty="0" err="1" smtClean="0"/>
              <a:t>viscircles</a:t>
            </a:r>
            <a:r>
              <a:rPr lang="en-US" b="1" dirty="0" smtClean="0"/>
              <a:t> and a plot with ‘o’?</a:t>
            </a:r>
            <a:endParaRPr lang="en-US" b="1" dirty="0"/>
          </a:p>
        </p:txBody>
      </p:sp>
    </p:spTree>
    <p:extLst>
      <p:ext uri="{BB962C8B-B14F-4D97-AF65-F5344CB8AC3E}">
        <p14:creationId xmlns:p14="http://schemas.microsoft.com/office/powerpoint/2010/main" val="2944055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9353"/>
            <a:ext cx="10515600" cy="1325563"/>
          </a:xfrm>
        </p:spPr>
        <p:txBody>
          <a:bodyPr/>
          <a:lstStyle/>
          <a:p>
            <a:r>
              <a:rPr lang="en-US" dirty="0"/>
              <a:t>Lab Problem 2.2</a:t>
            </a:r>
          </a:p>
        </p:txBody>
      </p:sp>
      <p:pic>
        <p:nvPicPr>
          <p:cNvPr id="4" name="Picture 3"/>
          <p:cNvPicPr>
            <a:picLocks noChangeAspect="1"/>
          </p:cNvPicPr>
          <p:nvPr/>
        </p:nvPicPr>
        <p:blipFill rotWithShape="1">
          <a:blip r:embed="rId2"/>
          <a:srcRect l="35238" t="13048" r="34953" b="44116"/>
          <a:stretch/>
        </p:blipFill>
        <p:spPr>
          <a:xfrm>
            <a:off x="2496458" y="1356297"/>
            <a:ext cx="6734628" cy="5443647"/>
          </a:xfrm>
          <a:prstGeom prst="rect">
            <a:avLst/>
          </a:prstGeom>
        </p:spPr>
      </p:pic>
      <p:sp>
        <p:nvSpPr>
          <p:cNvPr id="5" name="Rectangle 4"/>
          <p:cNvSpPr/>
          <p:nvPr/>
        </p:nvSpPr>
        <p:spPr>
          <a:xfrm>
            <a:off x="6867569" y="247260"/>
            <a:ext cx="4910319" cy="954107"/>
          </a:xfrm>
          <a:prstGeom prst="rect">
            <a:avLst/>
          </a:prstGeom>
        </p:spPr>
        <p:txBody>
          <a:bodyPr wrap="none">
            <a:spAutoFit/>
          </a:bodyPr>
          <a:lstStyle/>
          <a:p>
            <a:r>
              <a:rPr lang="pt-BR" sz="2800" dirty="0">
                <a:solidFill>
                  <a:srgbClr val="000000"/>
                </a:solidFill>
                <a:latin typeface="Courier New" panose="02070309020205020404" pitchFamily="49" charset="0"/>
              </a:rPr>
              <a:t>axis([-10 10 -20 20</a:t>
            </a:r>
            <a:r>
              <a:rPr lang="pt-BR" sz="2800" dirty="0" smtClean="0">
                <a:solidFill>
                  <a:srgbClr val="000000"/>
                </a:solidFill>
                <a:latin typeface="Courier New" panose="02070309020205020404" pitchFamily="49" charset="0"/>
              </a:rPr>
              <a:t>]);</a:t>
            </a:r>
          </a:p>
          <a:p>
            <a:r>
              <a:rPr lang="pt-BR" sz="2800" dirty="0" smtClean="0">
                <a:solidFill>
                  <a:srgbClr val="000000"/>
                </a:solidFill>
                <a:latin typeface="Courier New" panose="02070309020205020404" pitchFamily="49" charset="0"/>
              </a:rPr>
              <a:t>a = 2;</a:t>
            </a:r>
            <a:endParaRPr lang="pt-BR" sz="2800" dirty="0">
              <a:solidFill>
                <a:srgbClr val="000000"/>
              </a:solidFill>
              <a:latin typeface="Courier New" panose="02070309020205020404" pitchFamily="49" charset="0"/>
            </a:endParaRPr>
          </a:p>
        </p:txBody>
      </p:sp>
    </p:spTree>
    <p:extLst>
      <p:ext uri="{BB962C8B-B14F-4D97-AF65-F5344CB8AC3E}">
        <p14:creationId xmlns:p14="http://schemas.microsoft.com/office/powerpoint/2010/main" val="345826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ab02_Problem_02_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85324" y="0"/>
            <a:ext cx="8068235" cy="6858000"/>
          </a:xfrm>
          <a:prstGeom prst="rect">
            <a:avLst/>
          </a:prstGeom>
        </p:spPr>
      </p:pic>
    </p:spTree>
    <p:extLst>
      <p:ext uri="{BB962C8B-B14F-4D97-AF65-F5344CB8AC3E}">
        <p14:creationId xmlns:p14="http://schemas.microsoft.com/office/powerpoint/2010/main" val="237441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09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demo video</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may have bugs. The demo video shows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2587370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file name format</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t>Write all your programs in a folder. The folder name is your lab02_student_ID.</a:t>
            </a:r>
          </a:p>
          <a:p>
            <a:pPr marL="0" indent="0">
              <a:buNone/>
            </a:pPr>
            <a:r>
              <a:rPr lang="en-US" dirty="0" smtClean="0"/>
              <a:t>Zip the folder and upload it.</a:t>
            </a:r>
          </a:p>
          <a:p>
            <a:pPr marL="0" indent="0">
              <a:buNone/>
            </a:pPr>
            <a:endParaRPr lang="en-US" dirty="0" smtClean="0"/>
          </a:p>
          <a:p>
            <a:pPr marL="0" indent="0">
              <a:buNone/>
            </a:pPr>
            <a:r>
              <a:rPr lang="en-US" dirty="0" smtClean="0"/>
              <a:t>Write </a:t>
            </a:r>
            <a:r>
              <a:rPr lang="en-US" b="1" dirty="0"/>
              <a:t>a</a:t>
            </a:r>
            <a:r>
              <a:rPr lang="en-US" b="1" dirty="0" smtClean="0"/>
              <a:t> program for each problem </a:t>
            </a:r>
            <a:r>
              <a:rPr lang="en-US" dirty="0" smtClean="0"/>
              <a:t>in </a:t>
            </a:r>
            <a:r>
              <a:rPr lang="en-US" b="1" dirty="0" smtClean="0"/>
              <a:t>one</a:t>
            </a:r>
            <a:r>
              <a:rPr lang="en-US" dirty="0" smtClean="0"/>
              <a:t> </a:t>
            </a:r>
            <a:r>
              <a:rPr lang="en-US" b="1" dirty="0" smtClean="0"/>
              <a:t>file</a:t>
            </a:r>
            <a:r>
              <a:rPr lang="en-US" dirty="0" smtClean="0"/>
              <a:t>.</a:t>
            </a:r>
          </a:p>
          <a:p>
            <a:pPr marL="0" indent="0">
              <a:buNone/>
            </a:pPr>
            <a:r>
              <a:rPr lang="en-US" dirty="0" smtClean="0"/>
              <a:t>The file name is lab02_X_yourStudentID.m, where</a:t>
            </a:r>
            <a:r>
              <a:rPr lang="zh-TW" altLang="en-US" dirty="0" smtClean="0"/>
              <a:t> </a:t>
            </a:r>
            <a:r>
              <a:rPr lang="en-US" altLang="zh-TW" dirty="0" smtClean="0"/>
              <a:t>X</a:t>
            </a:r>
            <a:r>
              <a:rPr lang="zh-TW" altLang="en-US" dirty="0" smtClean="0"/>
              <a:t> </a:t>
            </a:r>
            <a:r>
              <a:rPr lang="en-US" altLang="zh-TW" dirty="0" smtClean="0"/>
              <a:t>is the problem number.</a:t>
            </a:r>
            <a:endParaRPr lang="en-US" dirty="0" smtClean="0"/>
          </a:p>
          <a:p>
            <a:pPr marL="0" indent="0">
              <a:buNone/>
            </a:pPr>
            <a:r>
              <a:rPr lang="en-US" dirty="0" smtClean="0"/>
              <a:t>For example, if your student ID is 12345678 and the problem number is 3, then the file name must be </a:t>
            </a:r>
            <a:r>
              <a:rPr lang="en-US" b="1" dirty="0" smtClean="0">
                <a:solidFill>
                  <a:srgbClr val="0000FF"/>
                </a:solidFill>
              </a:rPr>
              <a:t>lab02_3_12345678.m</a:t>
            </a:r>
            <a:r>
              <a:rPr lang="en-US" dirty="0" smtClean="0"/>
              <a:t>.</a:t>
            </a:r>
          </a:p>
          <a:p>
            <a:pPr marL="0" indent="0">
              <a:buNone/>
            </a:pPr>
            <a:endParaRPr lang="en-US" dirty="0" smtClean="0"/>
          </a:p>
          <a:p>
            <a:pPr marL="0" indent="0">
              <a:buNone/>
            </a:pPr>
            <a:r>
              <a:rPr lang="en-US" altLang="zh-TW" dirty="0"/>
              <a:t>Do not output all </a:t>
            </a:r>
            <a:r>
              <a:rPr lang="en-US" altLang="zh-TW" dirty="0" smtClean="0"/>
              <a:t>the intermediate </a:t>
            </a:r>
            <a:r>
              <a:rPr lang="en-US" altLang="zh-TW" dirty="0"/>
              <a:t>results</a:t>
            </a:r>
            <a:r>
              <a:rPr lang="en-US" altLang="zh-TW" dirty="0" smtClean="0"/>
              <a:t>.</a:t>
            </a:r>
            <a:endParaRPr lang="en-US" dirty="0" smtClean="0"/>
          </a:p>
          <a:p>
            <a:pPr marL="0" indent="0">
              <a:buNone/>
            </a:pPr>
            <a:r>
              <a:rPr lang="en-US" dirty="0" smtClean="0"/>
              <a:t>Output the results that are required only.</a:t>
            </a:r>
          </a:p>
        </p:txBody>
      </p:sp>
    </p:spTree>
    <p:extLst>
      <p:ext uri="{BB962C8B-B14F-4D97-AF65-F5344CB8AC3E}">
        <p14:creationId xmlns:p14="http://schemas.microsoft.com/office/powerpoint/2010/main" val="1563582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4385" y="398579"/>
            <a:ext cx="10515600" cy="1325563"/>
          </a:xfrm>
        </p:spPr>
        <p:txBody>
          <a:bodyPr/>
          <a:lstStyle/>
          <a:p>
            <a:r>
              <a:rPr lang="en-US" dirty="0" smtClean="0"/>
              <a:t>Clean up and show information</a:t>
            </a:r>
            <a:endParaRPr lang="en-US" dirty="0"/>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a:t>% close all windows</a:t>
            </a:r>
          </a:p>
          <a:p>
            <a:pPr marL="0" indent="0">
              <a:buNone/>
            </a:pPr>
            <a:r>
              <a:rPr lang="en-US" dirty="0"/>
              <a:t>% clear variables, and clear screen</a:t>
            </a:r>
          </a:p>
          <a:p>
            <a:pPr marL="0" indent="0">
              <a:buNone/>
            </a:pPr>
            <a:r>
              <a:rPr lang="en-US" dirty="0"/>
              <a:t>close all; </a:t>
            </a:r>
            <a:r>
              <a:rPr lang="en-US" dirty="0" smtClean="0"/>
              <a:t>clear</a:t>
            </a:r>
            <a:r>
              <a:rPr lang="en-US" dirty="0"/>
              <a:t>; </a:t>
            </a:r>
            <a:r>
              <a:rPr lang="en-US" dirty="0" err="1"/>
              <a:t>clc</a:t>
            </a:r>
            <a:r>
              <a:rPr lang="en-US" dirty="0"/>
              <a:t>;</a:t>
            </a:r>
          </a:p>
          <a:p>
            <a:pPr marL="0" indent="0">
              <a:buNone/>
            </a:pPr>
            <a:endParaRPr lang="en-US" dirty="0"/>
          </a:p>
          <a:p>
            <a:pPr marL="0" indent="0">
              <a:buNone/>
            </a:pPr>
            <a:r>
              <a:rPr lang="en-US" dirty="0"/>
              <a:t>% show Lab Two Example</a:t>
            </a:r>
          </a:p>
          <a:p>
            <a:pPr marL="0" indent="0">
              <a:buNone/>
            </a:pPr>
            <a:r>
              <a:rPr lang="en-US" dirty="0" err="1"/>
              <a:t>disp</a:t>
            </a:r>
            <a:r>
              <a:rPr lang="en-US" dirty="0"/>
              <a:t>('Lab Two Example') </a:t>
            </a:r>
          </a:p>
        </p:txBody>
      </p:sp>
    </p:spTree>
    <p:extLst>
      <p:ext uri="{BB962C8B-B14F-4D97-AF65-F5344CB8AC3E}">
        <p14:creationId xmlns:p14="http://schemas.microsoft.com/office/powerpoint/2010/main" val="2386514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t>At the top of the file, write down your name, ID, email address, department, and date.</a:t>
            </a:r>
          </a:p>
          <a:p>
            <a:pPr marL="0" indent="0">
              <a:buNone/>
            </a:pPr>
            <a:endParaRPr lang="en-US" dirty="0"/>
          </a:p>
          <a:p>
            <a:pPr marL="0" indent="0">
              <a:buNone/>
            </a:pPr>
            <a:r>
              <a:rPr lang="en-US" dirty="0" smtClean="0"/>
              <a:t>%%%%%%%%%%%%%%%%%%%%%%%%%%%</a:t>
            </a:r>
          </a:p>
          <a:p>
            <a:pPr marL="0" indent="0">
              <a:buNone/>
            </a:pPr>
            <a:r>
              <a:rPr lang="en-US" dirty="0" smtClean="0"/>
              <a:t>% Assignment Number: Lab Two</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 Computer Science</a:t>
            </a:r>
            <a:r>
              <a:rPr lang="en-US" smtClean="0"/>
              <a:t>, </a:t>
            </a:r>
            <a:r>
              <a:rPr lang="en-US" smtClean="0"/>
              <a:t>NYCU</a:t>
            </a:r>
            <a:endParaRPr lang="en-US" dirty="0" smtClean="0"/>
          </a:p>
          <a:p>
            <a:pPr marL="0" indent="0">
              <a:buNone/>
            </a:pPr>
            <a:r>
              <a:rPr lang="en-US" dirty="0" smtClean="0"/>
              <a:t>% Date: ….</a:t>
            </a:r>
          </a:p>
          <a:p>
            <a:pPr marL="0" indent="0">
              <a:buNone/>
            </a:pPr>
            <a:r>
              <a:rPr lang="en-US" dirty="0" smtClean="0"/>
              <a:t>%%%%%%%%%%%%%%%%%%%%%%%%%%%%</a:t>
            </a:r>
            <a:endParaRPr lang="en-US" dirty="0"/>
          </a:p>
        </p:txBody>
      </p:sp>
    </p:spTree>
    <p:extLst>
      <p:ext uri="{BB962C8B-B14F-4D97-AF65-F5344CB8AC3E}">
        <p14:creationId xmlns:p14="http://schemas.microsoft.com/office/powerpoint/2010/main" val="2287585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smtClean="0"/>
              <a:t>Example. (See the source code)</a:t>
            </a:r>
            <a:endParaRPr lang="zh-TW" altLang="en-US" dirty="0"/>
          </a:p>
        </p:txBody>
      </p:sp>
      <p:sp>
        <p:nvSpPr>
          <p:cNvPr id="3" name="內容版面配置區 2"/>
          <p:cNvSpPr>
            <a:spLocks noGrp="1"/>
          </p:cNvSpPr>
          <p:nvPr>
            <p:ph idx="1"/>
          </p:nvPr>
        </p:nvSpPr>
        <p:spPr>
          <a:xfrm>
            <a:off x="838200" y="1307938"/>
            <a:ext cx="10515600" cy="5266481"/>
          </a:xfrm>
        </p:spPr>
        <p:txBody>
          <a:bodyPr>
            <a:normAutofit fontScale="92500" lnSpcReduction="20000"/>
          </a:bodyPr>
          <a:lstStyle/>
          <a:p>
            <a:r>
              <a:rPr lang="en-US" altLang="zh-TW" dirty="0" smtClean="0"/>
              <a:t>Visualization of the projectile motion of a particle p.  The update rules for the particle are as follows:</a:t>
            </a:r>
          </a:p>
          <a:p>
            <a:pPr marL="0" indent="0">
              <a:buNone/>
            </a:pPr>
            <a:r>
              <a:rPr lang="en-US" altLang="zh-TW" dirty="0" smtClean="0"/>
              <a:t>R1) v </a:t>
            </a:r>
            <a:r>
              <a:rPr lang="en-US" altLang="zh-TW" dirty="0" smtClean="0">
                <a:sym typeface="Wingdings" panose="05000000000000000000" pitchFamily="2" charset="2"/>
              </a:rPr>
              <a:t></a:t>
            </a:r>
            <a:r>
              <a:rPr lang="en-US" altLang="zh-TW" dirty="0" smtClean="0"/>
              <a:t> v + a </a:t>
            </a:r>
            <a:r>
              <a:rPr lang="en-US" altLang="zh-TW" dirty="0" smtClean="0">
                <a:latin typeface="Symbol" panose="05050102010706020507" pitchFamily="18" charset="2"/>
              </a:rPr>
              <a:t>D</a:t>
            </a:r>
            <a:r>
              <a:rPr lang="en-US" altLang="zh-TW" dirty="0" smtClean="0"/>
              <a:t>t – d v			% velocity</a:t>
            </a:r>
          </a:p>
          <a:p>
            <a:pPr marL="0" indent="0">
              <a:buNone/>
            </a:pPr>
            <a:r>
              <a:rPr lang="en-US" altLang="zh-TW" dirty="0" smtClean="0">
                <a:sym typeface="Wingdings" panose="05000000000000000000" pitchFamily="2" charset="2"/>
              </a:rPr>
              <a:t>R2) p  p + v </a:t>
            </a:r>
            <a:r>
              <a:rPr lang="en-US" altLang="zh-TW" dirty="0" smtClean="0">
                <a:latin typeface="Symbol" panose="05050102010706020507" pitchFamily="18" charset="2"/>
              </a:rPr>
              <a:t>D</a:t>
            </a:r>
            <a:r>
              <a:rPr lang="en-US" altLang="zh-TW" dirty="0" smtClean="0"/>
              <a:t>t 				% position</a:t>
            </a:r>
          </a:p>
          <a:p>
            <a:pPr marL="0" indent="0">
              <a:buNone/>
            </a:pPr>
            <a:r>
              <a:rPr lang="en-US" altLang="zh-TW" dirty="0" smtClean="0"/>
              <a:t>R3) t </a:t>
            </a:r>
            <a:r>
              <a:rPr lang="en-US" altLang="zh-TW" dirty="0" smtClean="0">
                <a:sym typeface="Wingdings" panose="05000000000000000000" pitchFamily="2" charset="2"/>
              </a:rPr>
              <a:t> t + </a:t>
            </a:r>
            <a:r>
              <a:rPr lang="en-US" altLang="zh-TW" dirty="0" smtClean="0">
                <a:latin typeface="Symbol" panose="05050102010706020507" pitchFamily="18" charset="2"/>
              </a:rPr>
              <a:t>D</a:t>
            </a:r>
            <a:r>
              <a:rPr lang="en-US" altLang="zh-TW" dirty="0" smtClean="0"/>
              <a:t>t				% time	</a:t>
            </a:r>
          </a:p>
          <a:p>
            <a:pPr marL="0" indent="0">
              <a:buNone/>
            </a:pPr>
            <a:r>
              <a:rPr lang="en-US" altLang="zh-TW" dirty="0" smtClean="0"/>
              <a:t>Initial condition: t = 0, a = [-0.5 -1.5], v = [15  10], and p = [0  0]. </a:t>
            </a:r>
          </a:p>
          <a:p>
            <a:pPr marL="0" indent="0">
              <a:buNone/>
            </a:pPr>
            <a:r>
              <a:rPr lang="en-US" altLang="zh-TW" dirty="0" smtClean="0"/>
              <a:t>p is a function of time. </a:t>
            </a:r>
            <a:r>
              <a:rPr lang="en-US" altLang="zh-TW" dirty="0">
                <a:latin typeface="Symbol" panose="05050102010706020507" pitchFamily="18" charset="2"/>
              </a:rPr>
              <a:t>D</a:t>
            </a:r>
            <a:r>
              <a:rPr lang="en-US" altLang="zh-TW" dirty="0"/>
              <a:t>t = </a:t>
            </a:r>
            <a:r>
              <a:rPr lang="en-US" altLang="zh-TW" dirty="0" smtClean="0"/>
              <a:t>0.05. m = 1. n = [0 -1]. </a:t>
            </a:r>
            <a:endParaRPr lang="en-US" altLang="zh-TW" dirty="0"/>
          </a:p>
          <a:p>
            <a:pPr marL="0" indent="0">
              <a:buNone/>
            </a:pPr>
            <a:r>
              <a:rPr lang="en-US" altLang="zh-TW" dirty="0" smtClean="0"/>
              <a:t>The main process is as follows.</a:t>
            </a:r>
          </a:p>
          <a:p>
            <a:pPr marL="514350" indent="-514350">
              <a:buAutoNum type="arabicPeriod"/>
            </a:pPr>
            <a:r>
              <a:rPr lang="en-US" altLang="zh-TW" dirty="0"/>
              <a:t>Ask to input d. If d is smaller than 0, quit the program. d is in [0, 1]. </a:t>
            </a:r>
          </a:p>
          <a:p>
            <a:pPr marL="514350" indent="-514350">
              <a:buAutoNum type="arabicPeriod"/>
            </a:pPr>
            <a:r>
              <a:rPr lang="en-US" altLang="zh-TW" dirty="0" smtClean="0"/>
              <a:t>Clear </a:t>
            </a:r>
            <a:r>
              <a:rPr lang="en-US" altLang="zh-TW" dirty="0"/>
              <a:t>the current figure</a:t>
            </a:r>
            <a:r>
              <a:rPr lang="en-US" altLang="zh-TW" dirty="0" smtClean="0"/>
              <a:t>. </a:t>
            </a:r>
          </a:p>
          <a:p>
            <a:pPr marL="514350" indent="-514350">
              <a:buAutoNum type="arabicPeriod"/>
            </a:pPr>
            <a:r>
              <a:rPr lang="en-US" altLang="zh-TW" dirty="0" smtClean="0"/>
              <a:t>Animate the point p. t in [0, 100]. Draw it as a blue (filled) circle.</a:t>
            </a:r>
          </a:p>
          <a:p>
            <a:pPr marL="0" indent="0">
              <a:buNone/>
            </a:pPr>
            <a:r>
              <a:rPr lang="en-US" altLang="zh-TW" dirty="0" smtClean="0"/>
              <a:t>Use pause(</a:t>
            </a:r>
            <a:r>
              <a:rPr lang="en-US" altLang="zh-TW" dirty="0">
                <a:latin typeface="Symbol" panose="05050102010706020507" pitchFamily="18" charset="2"/>
              </a:rPr>
              <a:t>D</a:t>
            </a:r>
            <a:r>
              <a:rPr lang="en-US" altLang="zh-TW" dirty="0"/>
              <a:t>t). </a:t>
            </a:r>
            <a:r>
              <a:rPr lang="en-US" altLang="zh-TW" dirty="0" smtClean="0"/>
              <a:t>Set grid on.  Set a proper range for the axis and y-axis so that the entire path of the point is visible.</a:t>
            </a:r>
          </a:p>
          <a:p>
            <a:pPr marL="0" indent="0">
              <a:buNone/>
            </a:pPr>
            <a:endParaRPr lang="zh-TW" altLang="en-US" dirty="0"/>
          </a:p>
        </p:txBody>
      </p:sp>
    </p:spTree>
    <p:extLst>
      <p:ext uri="{BB962C8B-B14F-4D97-AF65-F5344CB8AC3E}">
        <p14:creationId xmlns:p14="http://schemas.microsoft.com/office/powerpoint/2010/main" val="28211979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smtClean="0"/>
              <a:t>Example</a:t>
            </a:r>
            <a:endParaRPr lang="zh-TW" altLang="en-US" dirty="0"/>
          </a:p>
        </p:txBody>
      </p:sp>
      <p:sp>
        <p:nvSpPr>
          <p:cNvPr id="3" name="內容版面配置區 2"/>
          <p:cNvSpPr>
            <a:spLocks noGrp="1"/>
          </p:cNvSpPr>
          <p:nvPr>
            <p:ph idx="1"/>
          </p:nvPr>
        </p:nvSpPr>
        <p:spPr>
          <a:xfrm>
            <a:off x="838200" y="1307938"/>
            <a:ext cx="10515600" cy="5266481"/>
          </a:xfrm>
        </p:spPr>
        <p:txBody>
          <a:bodyPr>
            <a:normAutofit/>
          </a:bodyPr>
          <a:lstStyle/>
          <a:p>
            <a:pPr marL="0" indent="0">
              <a:buNone/>
            </a:pPr>
            <a:r>
              <a:rPr lang="fr-FR" dirty="0"/>
              <a:t>% </a:t>
            </a:r>
            <a:r>
              <a:rPr lang="fr-FR" dirty="0" err="1"/>
              <a:t>draw</a:t>
            </a:r>
            <a:r>
              <a:rPr lang="fr-FR" dirty="0"/>
              <a:t> </a:t>
            </a:r>
            <a:r>
              <a:rPr lang="fr-FR" dirty="0" err="1"/>
              <a:t>it</a:t>
            </a:r>
            <a:r>
              <a:rPr lang="fr-FR" dirty="0"/>
              <a:t> at </a:t>
            </a:r>
            <a:r>
              <a:rPr lang="fr-FR" dirty="0" smtClean="0"/>
              <a:t>(p(1), p(2))</a:t>
            </a:r>
          </a:p>
          <a:p>
            <a:pPr marL="0" indent="0">
              <a:buNone/>
            </a:pPr>
            <a:r>
              <a:rPr lang="fr-FR" dirty="0" smtClean="0"/>
              <a:t>% p(1</a:t>
            </a:r>
            <a:r>
              <a:rPr lang="fr-FR" dirty="0"/>
              <a:t>) </a:t>
            </a:r>
            <a:r>
              <a:rPr lang="fr-FR" dirty="0" smtClean="0"/>
              <a:t> </a:t>
            </a:r>
            <a:r>
              <a:rPr lang="fr-FR" dirty="0" err="1" smtClean="0"/>
              <a:t>is</a:t>
            </a:r>
            <a:r>
              <a:rPr lang="fr-FR" dirty="0" smtClean="0"/>
              <a:t> the x-</a:t>
            </a:r>
            <a:r>
              <a:rPr lang="fr-FR" dirty="0" err="1" smtClean="0"/>
              <a:t>coordinate</a:t>
            </a:r>
            <a:r>
              <a:rPr lang="fr-FR" dirty="0" smtClean="0"/>
              <a:t>, and p(2)  </a:t>
            </a:r>
            <a:r>
              <a:rPr lang="fr-FR" dirty="0" err="1"/>
              <a:t>is</a:t>
            </a:r>
            <a:r>
              <a:rPr lang="fr-FR" dirty="0"/>
              <a:t> the </a:t>
            </a:r>
            <a:r>
              <a:rPr lang="fr-FR" dirty="0" smtClean="0"/>
              <a:t>y-</a:t>
            </a:r>
            <a:r>
              <a:rPr lang="fr-FR" dirty="0" err="1" smtClean="0"/>
              <a:t>coordinate</a:t>
            </a:r>
            <a:endParaRPr lang="fr-FR" dirty="0" smtClean="0"/>
          </a:p>
          <a:p>
            <a:pPr marL="0" indent="0">
              <a:buNone/>
            </a:pPr>
            <a:r>
              <a:rPr lang="fr-FR" dirty="0" smtClean="0"/>
              <a:t>% </a:t>
            </a:r>
          </a:p>
          <a:p>
            <a:pPr marL="0" indent="0">
              <a:buNone/>
            </a:pPr>
            <a:r>
              <a:rPr lang="fr-FR" dirty="0" err="1" smtClean="0"/>
              <a:t>viscircles</a:t>
            </a:r>
            <a:r>
              <a:rPr lang="fr-FR" dirty="0"/>
              <a:t>([p(1) p(2)], 1, '</a:t>
            </a:r>
            <a:r>
              <a:rPr lang="fr-FR" dirty="0" err="1"/>
              <a:t>color</a:t>
            </a:r>
            <a:r>
              <a:rPr lang="fr-FR" dirty="0"/>
              <a:t>', 'b</a:t>
            </a:r>
            <a:r>
              <a:rPr lang="fr-FR" dirty="0" smtClean="0"/>
              <a:t>'); 	% 1 </a:t>
            </a:r>
            <a:r>
              <a:rPr lang="fr-FR" dirty="0" err="1" smtClean="0"/>
              <a:t>is</a:t>
            </a:r>
            <a:r>
              <a:rPr lang="fr-FR" dirty="0" smtClean="0"/>
              <a:t> the radius</a:t>
            </a:r>
          </a:p>
          <a:p>
            <a:pPr marL="0" indent="0">
              <a:buNone/>
            </a:pPr>
            <a:endParaRPr lang="fr-FR" dirty="0"/>
          </a:p>
          <a:p>
            <a:pPr marL="0" indent="0">
              <a:buNone/>
            </a:pPr>
            <a:r>
              <a:rPr lang="pt-BR" dirty="0"/>
              <a:t>a = [-0.5 -1.5];</a:t>
            </a:r>
          </a:p>
          <a:p>
            <a:pPr marL="0" indent="0">
              <a:buNone/>
            </a:pPr>
            <a:r>
              <a:rPr lang="pt-BR" dirty="0"/>
              <a:t>p = [0 0];</a:t>
            </a:r>
          </a:p>
          <a:p>
            <a:pPr marL="0" indent="0">
              <a:buNone/>
            </a:pPr>
            <a:r>
              <a:rPr lang="pt-BR" dirty="0"/>
              <a:t>v = [5 10];</a:t>
            </a:r>
          </a:p>
          <a:p>
            <a:pPr marL="0" indent="0">
              <a:buNone/>
            </a:pPr>
            <a:r>
              <a:rPr lang="pt-BR" dirty="0"/>
              <a:t>dt = 0.05</a:t>
            </a:r>
            <a:r>
              <a:rPr lang="pt-BR" dirty="0" smtClean="0"/>
              <a:t>;			% the time step size </a:t>
            </a:r>
            <a:r>
              <a:rPr lang="en-US" altLang="zh-TW" dirty="0">
                <a:latin typeface="Symbol" panose="05050102010706020507" pitchFamily="18" charset="2"/>
              </a:rPr>
              <a:t>D</a:t>
            </a:r>
            <a:r>
              <a:rPr lang="en-US" altLang="zh-TW" dirty="0"/>
              <a:t>t</a:t>
            </a:r>
            <a:endParaRPr lang="fr-FR" dirty="0" smtClean="0"/>
          </a:p>
          <a:p>
            <a:pPr marL="0" indent="0">
              <a:buNone/>
            </a:pPr>
            <a:endParaRPr lang="zh-TW" altLang="en-US" dirty="0"/>
          </a:p>
        </p:txBody>
      </p:sp>
    </p:spTree>
    <p:extLst>
      <p:ext uri="{BB962C8B-B14F-4D97-AF65-F5344CB8AC3E}">
        <p14:creationId xmlns:p14="http://schemas.microsoft.com/office/powerpoint/2010/main" val="1852075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make a figure stay on top?</a:t>
            </a:r>
            <a:endParaRPr lang="en-US" dirty="0"/>
          </a:p>
        </p:txBody>
      </p:sp>
      <p:sp>
        <p:nvSpPr>
          <p:cNvPr id="3" name="Content Placeholder 2"/>
          <p:cNvSpPr>
            <a:spLocks noGrp="1"/>
          </p:cNvSpPr>
          <p:nvPr>
            <p:ph idx="1"/>
          </p:nvPr>
        </p:nvSpPr>
        <p:spPr/>
        <p:txBody>
          <a:bodyPr/>
          <a:lstStyle/>
          <a:p>
            <a:pPr marL="0" indent="0">
              <a:buNone/>
            </a:pPr>
            <a:r>
              <a:rPr lang="en-US" dirty="0" smtClean="0"/>
              <a:t>Use a variable to store the figure handle:</a:t>
            </a:r>
          </a:p>
          <a:p>
            <a:pPr marL="0" indent="0">
              <a:buNone/>
            </a:pPr>
            <a:r>
              <a:rPr lang="en-US" dirty="0" smtClean="0"/>
              <a:t>h = figure;</a:t>
            </a:r>
          </a:p>
          <a:p>
            <a:pPr marL="0" indent="0">
              <a:buNone/>
            </a:pPr>
            <a:endParaRPr lang="en-US" dirty="0"/>
          </a:p>
          <a:p>
            <a:pPr marL="0" indent="0">
              <a:buNone/>
            </a:pPr>
            <a:r>
              <a:rPr lang="en-US" dirty="0" smtClean="0"/>
              <a:t>To make the figure stay on top</a:t>
            </a:r>
          </a:p>
          <a:p>
            <a:pPr marL="0" indent="0">
              <a:buNone/>
            </a:pPr>
            <a:r>
              <a:rPr lang="en-US" dirty="0" smtClean="0"/>
              <a:t>figure(h);</a:t>
            </a:r>
            <a:endParaRPr lang="en-US" dirty="0"/>
          </a:p>
        </p:txBody>
      </p:sp>
    </p:spTree>
    <p:extLst>
      <p:ext uri="{BB962C8B-B14F-4D97-AF65-F5344CB8AC3E}">
        <p14:creationId xmlns:p14="http://schemas.microsoft.com/office/powerpoint/2010/main" val="7009241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02582" y="110482"/>
            <a:ext cx="10515600" cy="1325563"/>
          </a:xfrm>
        </p:spPr>
        <p:txBody>
          <a:bodyPr/>
          <a:lstStyle/>
          <a:p>
            <a:r>
              <a:rPr lang="en-US" altLang="zh-TW" dirty="0" smtClean="0"/>
              <a:t>(50%) Lab Problem 2.1</a:t>
            </a:r>
            <a:endParaRPr lang="zh-TW" altLang="en-US" dirty="0"/>
          </a:p>
        </p:txBody>
      </p:sp>
      <mc:AlternateContent xmlns:mc="http://schemas.openxmlformats.org/markup-compatibility/2006" xmlns:a14="http://schemas.microsoft.com/office/drawing/2010/main">
        <mc:Choice Requires="a14">
          <p:sp>
            <p:nvSpPr>
              <p:cNvPr id="3" name="內容版面配置區 2"/>
              <p:cNvSpPr>
                <a:spLocks noGrp="1"/>
              </p:cNvSpPr>
              <p:nvPr>
                <p:ph idx="1"/>
              </p:nvPr>
            </p:nvSpPr>
            <p:spPr>
              <a:xfrm>
                <a:off x="202582" y="1307938"/>
                <a:ext cx="8350403" cy="5266481"/>
              </a:xfrm>
            </p:spPr>
            <p:txBody>
              <a:bodyPr>
                <a:normAutofit fontScale="62500" lnSpcReduction="20000"/>
              </a:bodyPr>
              <a:lstStyle/>
              <a:p>
                <a:r>
                  <a:rPr lang="en-US" altLang="zh-TW" dirty="0" smtClean="0"/>
                  <a:t>Visualization of the projectile motion of a particle p.  The update rules for the particle are as follows:</a:t>
                </a:r>
              </a:p>
              <a:p>
                <a:pPr marL="0" indent="0">
                  <a:buNone/>
                </a:pPr>
                <a:r>
                  <a:rPr lang="en-US" altLang="zh-TW" dirty="0" smtClean="0"/>
                  <a:t>R1)  </a:t>
                </a:r>
                <a14:m>
                  <m:oMath xmlns:m="http://schemas.openxmlformats.org/officeDocument/2006/math">
                    <m:r>
                      <a:rPr lang="en-US" altLang="zh-TW" b="0" i="1" smtClean="0">
                        <a:latin typeface="Cambria Math" panose="02040503050406030204" pitchFamily="18" charset="0"/>
                      </a:rPr>
                      <m:t>𝐹</m:t>
                    </m:r>
                    <m:r>
                      <a:rPr lang="en-US" altLang="zh-TW" i="1" smtClean="0">
                        <a:latin typeface="Cambria Math" panose="02040503050406030204" pitchFamily="18" charset="0"/>
                      </a:rPr>
                      <m:t>=</m:t>
                    </m:r>
                    <m:r>
                      <a:rPr lang="en-US" altLang="zh-TW" b="0" i="1" smtClean="0">
                        <a:latin typeface="Cambria Math" panose="02040503050406030204" pitchFamily="18" charset="0"/>
                      </a:rPr>
                      <m:t>𝑚𝑔𝑛</m:t>
                    </m:r>
                  </m:oMath>
                </a14:m>
                <a:r>
                  <a:rPr lang="en-US" altLang="zh-TW" dirty="0" smtClean="0"/>
                  <a:t> 			% force. mg is the force magnitude. </a:t>
                </a:r>
                <a:endParaRPr lang="en-US" altLang="zh-TW" dirty="0"/>
              </a:p>
              <a:p>
                <a:pPr marL="0" indent="0">
                  <a:buNone/>
                </a:pPr>
                <a:r>
                  <a:rPr lang="en-US" altLang="zh-TW" dirty="0" smtClean="0"/>
                  <a:t>R2) a = F/m - d v			</a:t>
                </a:r>
                <a:r>
                  <a:rPr lang="en-US" altLang="zh-TW" dirty="0"/>
                  <a:t>% acceleration, -d v is </a:t>
                </a:r>
                <a:r>
                  <a:rPr lang="en-US" altLang="zh-TW" dirty="0" smtClean="0"/>
                  <a:t>a damping force</a:t>
                </a:r>
              </a:p>
              <a:p>
                <a:pPr marL="0" indent="0">
                  <a:buNone/>
                </a:pPr>
                <a:r>
                  <a:rPr lang="en-US" altLang="zh-TW" dirty="0" smtClean="0"/>
                  <a:t>R3) v </a:t>
                </a:r>
                <a:r>
                  <a:rPr lang="en-US" altLang="zh-TW" dirty="0" smtClean="0">
                    <a:sym typeface="Wingdings" panose="05000000000000000000" pitchFamily="2" charset="2"/>
                  </a:rPr>
                  <a:t></a:t>
                </a:r>
                <a:r>
                  <a:rPr lang="en-US" altLang="zh-TW" dirty="0" smtClean="0"/>
                  <a:t> v + a </a:t>
                </a:r>
                <a:r>
                  <a:rPr lang="en-US" altLang="zh-TW" dirty="0" smtClean="0">
                    <a:latin typeface="Symbol" panose="05050102010706020507" pitchFamily="18" charset="2"/>
                  </a:rPr>
                  <a:t>D</a:t>
                </a:r>
                <a:r>
                  <a:rPr lang="en-US" altLang="zh-TW" dirty="0" smtClean="0"/>
                  <a:t>t				% velocity</a:t>
                </a:r>
              </a:p>
              <a:p>
                <a:pPr marL="0" indent="0">
                  <a:buNone/>
                </a:pPr>
                <a:r>
                  <a:rPr lang="en-US" altLang="zh-TW" dirty="0" smtClean="0">
                    <a:sym typeface="Wingdings" panose="05000000000000000000" pitchFamily="2" charset="2"/>
                  </a:rPr>
                  <a:t>R4) p  p + v </a:t>
                </a:r>
                <a:r>
                  <a:rPr lang="en-US" altLang="zh-TW" dirty="0" smtClean="0">
                    <a:latin typeface="Symbol" panose="05050102010706020507" pitchFamily="18" charset="2"/>
                  </a:rPr>
                  <a:t>D</a:t>
                </a:r>
                <a:r>
                  <a:rPr lang="en-US" altLang="zh-TW" dirty="0" smtClean="0"/>
                  <a:t>t 			% position</a:t>
                </a:r>
              </a:p>
              <a:p>
                <a:pPr marL="0" indent="0">
                  <a:buNone/>
                </a:pPr>
                <a:r>
                  <a:rPr lang="en-US" altLang="zh-TW" dirty="0" smtClean="0"/>
                  <a:t>R5) t </a:t>
                </a:r>
                <a:r>
                  <a:rPr lang="en-US" altLang="zh-TW" dirty="0" smtClean="0">
                    <a:sym typeface="Wingdings" panose="05000000000000000000" pitchFamily="2" charset="2"/>
                  </a:rPr>
                  <a:t> t + </a:t>
                </a:r>
                <a:r>
                  <a:rPr lang="en-US" altLang="zh-TW" dirty="0" smtClean="0">
                    <a:latin typeface="Symbol" panose="05050102010706020507" pitchFamily="18" charset="2"/>
                  </a:rPr>
                  <a:t>D</a:t>
                </a:r>
                <a:r>
                  <a:rPr lang="en-US" altLang="zh-TW" dirty="0" smtClean="0"/>
                  <a:t>t				% time	</a:t>
                </a:r>
              </a:p>
              <a:p>
                <a:pPr marL="0" indent="0">
                  <a:buNone/>
                </a:pPr>
                <a:r>
                  <a:rPr lang="en-US" altLang="zh-TW" dirty="0" smtClean="0"/>
                  <a:t>Initial condition: t = 0, v = [15  20] and p = [0  0]. </a:t>
                </a:r>
              </a:p>
              <a:p>
                <a:pPr marL="0" indent="0">
                  <a:buNone/>
                </a:pPr>
                <a:r>
                  <a:rPr lang="en-US" altLang="zh-TW" dirty="0" smtClean="0"/>
                  <a:t>p is a function of time. </a:t>
                </a:r>
                <a:r>
                  <a:rPr lang="en-US" altLang="zh-TW" dirty="0">
                    <a:latin typeface="Symbol" panose="05050102010706020507" pitchFamily="18" charset="2"/>
                  </a:rPr>
                  <a:t>D</a:t>
                </a:r>
                <a:r>
                  <a:rPr lang="en-US" altLang="zh-TW" dirty="0"/>
                  <a:t>t = </a:t>
                </a:r>
                <a:r>
                  <a:rPr lang="en-US" altLang="zh-TW" dirty="0" smtClean="0"/>
                  <a:t>0.02. m = 1. g =2. n = [0 -1]. </a:t>
                </a:r>
                <a:endParaRPr lang="en-US" altLang="zh-TW" dirty="0"/>
              </a:p>
              <a:p>
                <a:pPr marL="0" indent="0">
                  <a:buNone/>
                </a:pPr>
                <a:r>
                  <a:rPr lang="en-US" altLang="zh-TW" dirty="0" smtClean="0"/>
                  <a:t>The main process is as follows.</a:t>
                </a:r>
              </a:p>
              <a:p>
                <a:pPr marL="514350" indent="-514350">
                  <a:buAutoNum type="arabicPeriod"/>
                </a:pPr>
                <a:r>
                  <a:rPr lang="en-US" altLang="zh-TW" dirty="0" smtClean="0"/>
                  <a:t>Ask to input two values for d. If one of the values is smaller than 0, quit the program. d is in [0, 1]. </a:t>
                </a:r>
              </a:p>
              <a:p>
                <a:pPr marL="514350" indent="-514350">
                  <a:buAutoNum type="arabicPeriod"/>
                </a:pPr>
                <a:r>
                  <a:rPr lang="en-US" altLang="zh-TW" dirty="0" smtClean="0"/>
                  <a:t>Clear </a:t>
                </a:r>
                <a:r>
                  <a:rPr lang="en-US" altLang="zh-TW" dirty="0"/>
                  <a:t>the current figure</a:t>
                </a:r>
                <a:r>
                  <a:rPr lang="en-US" altLang="zh-TW" dirty="0" smtClean="0"/>
                  <a:t>. </a:t>
                </a:r>
              </a:p>
              <a:p>
                <a:pPr marL="514350" indent="-514350">
                  <a:buAutoNum type="arabicPeriod"/>
                </a:pPr>
                <a:r>
                  <a:rPr lang="en-US" altLang="zh-TW" dirty="0" smtClean="0"/>
                  <a:t>Animate the point p for the two d values in two subfigures, i.e., one d value for one figure. t in [0, 2]. </a:t>
                </a:r>
              </a:p>
              <a:p>
                <a:pPr marL="514350" indent="-514350">
                  <a:buAutoNum type="arabicPeriod"/>
                </a:pPr>
                <a:r>
                  <a:rPr lang="en-US" altLang="zh-TW" dirty="0" smtClean="0"/>
                  <a:t>Also, </a:t>
                </a:r>
                <a:r>
                  <a:rPr lang="en-US" altLang="zh-TW" b="1" dirty="0" smtClean="0"/>
                  <a:t>draw the curve of p interactively on the corresponding subfigure.</a:t>
                </a:r>
              </a:p>
              <a:p>
                <a:pPr marL="0" indent="0">
                  <a:buNone/>
                </a:pPr>
                <a:r>
                  <a:rPr lang="en-US" altLang="zh-TW" dirty="0" smtClean="0"/>
                  <a:t>Use pause(</a:t>
                </a:r>
                <a:r>
                  <a:rPr lang="en-US" altLang="zh-TW" dirty="0">
                    <a:latin typeface="Symbol" panose="05050102010706020507" pitchFamily="18" charset="2"/>
                  </a:rPr>
                  <a:t>D</a:t>
                </a:r>
                <a:r>
                  <a:rPr lang="en-US" altLang="zh-TW" dirty="0"/>
                  <a:t>t). </a:t>
                </a:r>
                <a:r>
                  <a:rPr lang="en-US" altLang="zh-TW" dirty="0" smtClean="0"/>
                  <a:t>Set grid on.  Set a proper range for the axis and y-axis so that the entire path of the point is visible. (e.g., </a:t>
                </a:r>
                <a:r>
                  <a:rPr lang="pt-BR" dirty="0"/>
                  <a:t>axis([0 400 -100 100</a:t>
                </a:r>
                <a:r>
                  <a:rPr lang="pt-BR" dirty="0" smtClean="0"/>
                  <a:t>])).</a:t>
                </a:r>
                <a:endParaRPr lang="pt-BR" dirty="0"/>
              </a:p>
              <a:p>
                <a:pPr marL="0" indent="0">
                  <a:buNone/>
                </a:pPr>
                <a:endParaRPr lang="en-US" altLang="zh-TW" dirty="0" smtClean="0"/>
              </a:p>
              <a:p>
                <a:pPr marL="0" indent="0">
                  <a:buNone/>
                </a:pPr>
                <a:endParaRPr lang="zh-TW" altLang="en-US" dirty="0"/>
              </a:p>
            </p:txBody>
          </p:sp>
        </mc:Choice>
        <mc:Fallback xmlns="">
          <p:sp>
            <p:nvSpPr>
              <p:cNvPr id="3" name="內容版面配置區 2"/>
              <p:cNvSpPr>
                <a:spLocks noGrp="1" noRot="1" noChangeAspect="1" noMove="1" noResize="1" noEditPoints="1" noAdjustHandles="1" noChangeArrowheads="1" noChangeShapeType="1" noTextEdit="1"/>
              </p:cNvSpPr>
              <p:nvPr>
                <p:ph idx="1"/>
              </p:nvPr>
            </p:nvSpPr>
            <p:spPr>
              <a:xfrm>
                <a:off x="202582" y="1307938"/>
                <a:ext cx="8350403" cy="5266481"/>
              </a:xfrm>
              <a:blipFill>
                <a:blip r:embed="rId2"/>
                <a:stretch>
                  <a:fillRect l="-584" t="-1970" r="-1168" b="-927"/>
                </a:stretch>
              </a:blipFill>
            </p:spPr>
            <p:txBody>
              <a:bodyPr/>
              <a:lstStyle/>
              <a:p>
                <a:r>
                  <a:rPr lang="en-US">
                    <a:noFill/>
                  </a:rPr>
                  <a:t> </a:t>
                </a:r>
              </a:p>
            </p:txBody>
          </p:sp>
        </mc:Fallback>
      </mc:AlternateContent>
      <p:pic>
        <p:nvPicPr>
          <p:cNvPr id="4" name="Picture 3"/>
          <p:cNvPicPr>
            <a:picLocks noChangeAspect="1"/>
          </p:cNvPicPr>
          <p:nvPr/>
        </p:nvPicPr>
        <p:blipFill rotWithShape="1">
          <a:blip r:embed="rId3"/>
          <a:srcRect l="21000" t="16444" r="21875" b="4000"/>
          <a:stretch/>
        </p:blipFill>
        <p:spPr>
          <a:xfrm>
            <a:off x="8032375" y="1800357"/>
            <a:ext cx="4022092" cy="3150786"/>
          </a:xfrm>
          <a:prstGeom prst="rect">
            <a:avLst/>
          </a:prstGeom>
        </p:spPr>
      </p:pic>
    </p:spTree>
    <p:extLst>
      <p:ext uri="{BB962C8B-B14F-4D97-AF65-F5344CB8AC3E}">
        <p14:creationId xmlns:p14="http://schemas.microsoft.com/office/powerpoint/2010/main" val="22058109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3267</TotalTime>
  <Words>714</Words>
  <Application>Microsoft Office PowerPoint</Application>
  <PresentationFormat>寬螢幕</PresentationFormat>
  <Paragraphs>120</Paragraphs>
  <Slides>16</Slides>
  <Notes>0</Notes>
  <HiddenSlides>0</HiddenSlides>
  <MMClips>2</MMClips>
  <ScaleCrop>false</ScaleCrop>
  <HeadingPairs>
    <vt:vector size="6" baseType="variant">
      <vt:variant>
        <vt:lpstr>使用字型</vt:lpstr>
      </vt:variant>
      <vt:variant>
        <vt:i4>8</vt:i4>
      </vt:variant>
      <vt:variant>
        <vt:lpstr>佈景主題</vt:lpstr>
      </vt:variant>
      <vt:variant>
        <vt:i4>1</vt:i4>
      </vt:variant>
      <vt:variant>
        <vt:lpstr>投影片標題</vt:lpstr>
      </vt:variant>
      <vt:variant>
        <vt:i4>16</vt:i4>
      </vt:variant>
    </vt:vector>
  </HeadingPairs>
  <TitlesOfParts>
    <vt:vector size="25" baseType="lpstr">
      <vt:lpstr>新細明體</vt:lpstr>
      <vt:lpstr>Arial</vt:lpstr>
      <vt:lpstr>Calibri</vt:lpstr>
      <vt:lpstr>Calibri Light</vt:lpstr>
      <vt:lpstr>Cambria Math</vt:lpstr>
      <vt:lpstr>Courier New</vt:lpstr>
      <vt:lpstr>Symbol</vt:lpstr>
      <vt:lpstr>Wingdings</vt:lpstr>
      <vt:lpstr>Office Theme</vt:lpstr>
      <vt:lpstr>MATLAB</vt:lpstr>
      <vt:lpstr>About the demo video</vt:lpstr>
      <vt:lpstr>Program file name format</vt:lpstr>
      <vt:lpstr>Clean up and show information</vt:lpstr>
      <vt:lpstr>PowerPoint 簡報</vt:lpstr>
      <vt:lpstr>Example. (See the source code)</vt:lpstr>
      <vt:lpstr>Example</vt:lpstr>
      <vt:lpstr>How to make a figure stay on top?</vt:lpstr>
      <vt:lpstr>(50%) Lab Problem 2.1</vt:lpstr>
      <vt:lpstr>Lab Problem 2.1. Basic idea. But we need subplot</vt:lpstr>
      <vt:lpstr>Problem 2.1</vt:lpstr>
      <vt:lpstr>(50%) Lab Problem 2.2</vt:lpstr>
      <vt:lpstr>Lab Problem 2.2</vt:lpstr>
      <vt:lpstr>Lab Problem 2.2</vt:lpstr>
      <vt:lpstr>PowerPoint 簡報</vt:lpstr>
      <vt:lpstr>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User</cp:lastModifiedBy>
  <cp:revision>244</cp:revision>
  <dcterms:created xsi:type="dcterms:W3CDTF">2019-02-26T08:18:36Z</dcterms:created>
  <dcterms:modified xsi:type="dcterms:W3CDTF">2021-04-23T06:07:47Z</dcterms:modified>
</cp:coreProperties>
</file>

<file path=docProps/thumbnail.jpeg>
</file>